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897" r:id="rId1"/>
  </p:sldMasterIdLst>
  <p:notesMasterIdLst>
    <p:notesMasterId r:id="rId69"/>
  </p:notesMasterIdLst>
  <p:handoutMasterIdLst>
    <p:handoutMasterId r:id="rId70"/>
  </p:handoutMasterIdLst>
  <p:sldIdLst>
    <p:sldId id="440" r:id="rId2"/>
    <p:sldId id="571" r:id="rId3"/>
    <p:sldId id="460" r:id="rId4"/>
    <p:sldId id="363" r:id="rId5"/>
    <p:sldId id="453" r:id="rId6"/>
    <p:sldId id="487" r:id="rId7"/>
    <p:sldId id="572" r:id="rId8"/>
    <p:sldId id="573" r:id="rId9"/>
    <p:sldId id="441" r:id="rId10"/>
    <p:sldId id="442" r:id="rId11"/>
    <p:sldId id="443" r:id="rId12"/>
    <p:sldId id="519" r:id="rId13"/>
    <p:sldId id="486" r:id="rId14"/>
    <p:sldId id="456" r:id="rId15"/>
    <p:sldId id="462" r:id="rId16"/>
    <p:sldId id="463" r:id="rId17"/>
    <p:sldId id="466" r:id="rId18"/>
    <p:sldId id="465" r:id="rId19"/>
    <p:sldId id="468" r:id="rId20"/>
    <p:sldId id="472" r:id="rId21"/>
    <p:sldId id="471" r:id="rId22"/>
    <p:sldId id="469" r:id="rId23"/>
    <p:sldId id="467" r:id="rId24"/>
    <p:sldId id="473" r:id="rId25"/>
    <p:sldId id="474" r:id="rId26"/>
    <p:sldId id="475" r:id="rId27"/>
    <p:sldId id="477" r:id="rId28"/>
    <p:sldId id="476" r:id="rId29"/>
    <p:sldId id="464" r:id="rId30"/>
    <p:sldId id="483" r:id="rId31"/>
    <p:sldId id="480" r:id="rId32"/>
    <p:sldId id="479" r:id="rId33"/>
    <p:sldId id="485" r:id="rId34"/>
    <p:sldId id="478" r:id="rId35"/>
    <p:sldId id="535" r:id="rId36"/>
    <p:sldId id="536" r:id="rId37"/>
    <p:sldId id="537" r:id="rId38"/>
    <p:sldId id="538" r:id="rId39"/>
    <p:sldId id="539" r:id="rId40"/>
    <p:sldId id="540" r:id="rId41"/>
    <p:sldId id="541" r:id="rId42"/>
    <p:sldId id="542" r:id="rId43"/>
    <p:sldId id="543" r:id="rId44"/>
    <p:sldId id="544" r:id="rId45"/>
    <p:sldId id="548" r:id="rId46"/>
    <p:sldId id="549" r:id="rId47"/>
    <p:sldId id="550" r:id="rId48"/>
    <p:sldId id="551" r:id="rId49"/>
    <p:sldId id="552" r:id="rId50"/>
    <p:sldId id="553" r:id="rId51"/>
    <p:sldId id="554" r:id="rId52"/>
    <p:sldId id="555" r:id="rId53"/>
    <p:sldId id="556" r:id="rId54"/>
    <p:sldId id="557" r:id="rId55"/>
    <p:sldId id="558" r:id="rId56"/>
    <p:sldId id="559" r:id="rId57"/>
    <p:sldId id="560" r:id="rId58"/>
    <p:sldId id="518" r:id="rId59"/>
    <p:sldId id="561" r:id="rId60"/>
    <p:sldId id="562" r:id="rId61"/>
    <p:sldId id="563" r:id="rId62"/>
    <p:sldId id="564" r:id="rId63"/>
    <p:sldId id="565" r:id="rId64"/>
    <p:sldId id="566" r:id="rId65"/>
    <p:sldId id="567" r:id="rId66"/>
    <p:sldId id="568" r:id="rId67"/>
    <p:sldId id="459" r:id="rId68"/>
  </p:sldIdLst>
  <p:sldSz cx="9144000" cy="6858000" type="screen4x3"/>
  <p:notesSz cx="6669088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7DFBB0"/>
    <a:srgbClr val="8893A0"/>
    <a:srgbClr val="FFD7D7"/>
    <a:srgbClr val="E3FFD9"/>
    <a:srgbClr val="CCFF99"/>
    <a:srgbClr val="F5F391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4" autoAdjust="0"/>
    <p:restoredTop sz="99515" autoAdjust="0"/>
  </p:normalViewPr>
  <p:slideViewPr>
    <p:cSldViewPr>
      <p:cViewPr varScale="1">
        <p:scale>
          <a:sx n="86" d="100"/>
          <a:sy n="86" d="100"/>
        </p:scale>
        <p:origin x="120" y="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70"/>
    </p:cViewPr>
  </p:sorterViewPr>
  <p:notesViewPr>
    <p:cSldViewPr>
      <p:cViewPr varScale="1">
        <p:scale>
          <a:sx n="74" d="100"/>
          <a:sy n="74" d="100"/>
        </p:scale>
        <p:origin x="-2184" y="-96"/>
      </p:cViewPr>
      <p:guideLst>
        <p:guide orient="horz" pos="3126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C483982-D13D-495B-8255-26CD6E6F6F5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5715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59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72D661D2-CB43-412C-8931-76ECB7A853B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9688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97675" y="93663"/>
            <a:ext cx="2157413" cy="64309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93663"/>
            <a:ext cx="6321425" cy="64309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323850" y="93663"/>
            <a:ext cx="8631238" cy="64309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93663"/>
            <a:ext cx="7793037" cy="622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323850" y="1052513"/>
            <a:ext cx="8631238" cy="5472112"/>
          </a:xfr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93663"/>
            <a:ext cx="7793037" cy="622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052513"/>
            <a:ext cx="8631238" cy="26590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3850" y="3863975"/>
            <a:ext cx="8631238" cy="26606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93663"/>
            <a:ext cx="7793037" cy="622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323850" y="1052513"/>
            <a:ext cx="8631238" cy="5472112"/>
          </a:xfr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03265" y="215856"/>
            <a:ext cx="7793037" cy="622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0" y="6492875"/>
            <a:ext cx="1030288" cy="365125"/>
          </a:xfrm>
        </p:spPr>
        <p:txBody>
          <a:bodyPr/>
          <a:lstStyle>
            <a:lvl1pPr>
              <a:defRPr baseline="0">
                <a:solidFill>
                  <a:srgbClr val="8893A0"/>
                </a:solidFill>
              </a:defRPr>
            </a:lvl1pPr>
          </a:lstStyle>
          <a:p>
            <a:pPr>
              <a:defRPr/>
            </a:pPr>
            <a:r>
              <a:rPr lang="ru-RU"/>
              <a:t>РИ-2008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052513"/>
            <a:ext cx="4238625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14875" y="1052513"/>
            <a:ext cx="4240213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4450" y="6532563"/>
            <a:ext cx="16430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0070C0"/>
                </a:solidFill>
              </a:rPr>
              <a:t>РИ-2008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4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93663"/>
            <a:ext cx="7793037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5123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052513"/>
            <a:ext cx="8631238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21547" name="Rectangle 11"/>
          <p:cNvSpPr>
            <a:spLocks noChangeArrowheads="1"/>
          </p:cNvSpPr>
          <p:nvPr userDrawn="1"/>
        </p:nvSpPr>
        <p:spPr bwMode="auto">
          <a:xfrm>
            <a:off x="323850" y="6596063"/>
            <a:ext cx="8640763" cy="36512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48" name="Rectangle 12"/>
          <p:cNvSpPr>
            <a:spLocks noChangeArrowheads="1"/>
          </p:cNvSpPr>
          <p:nvPr userDrawn="1"/>
        </p:nvSpPr>
        <p:spPr bwMode="auto">
          <a:xfrm>
            <a:off x="323850" y="6669088"/>
            <a:ext cx="8640763" cy="36512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49" name="Rectangle 13"/>
          <p:cNvSpPr>
            <a:spLocks noChangeArrowheads="1"/>
          </p:cNvSpPr>
          <p:nvPr userDrawn="1"/>
        </p:nvSpPr>
        <p:spPr bwMode="auto">
          <a:xfrm>
            <a:off x="323850" y="6740525"/>
            <a:ext cx="8640763" cy="36513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50" name="Rectangle 14"/>
          <p:cNvSpPr>
            <a:spLocks noChangeArrowheads="1"/>
          </p:cNvSpPr>
          <p:nvPr userDrawn="1"/>
        </p:nvSpPr>
        <p:spPr bwMode="auto">
          <a:xfrm>
            <a:off x="323850" y="6813550"/>
            <a:ext cx="8640763" cy="36513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52" name="Text Box 16"/>
          <p:cNvSpPr txBox="1">
            <a:spLocks noChangeArrowheads="1"/>
          </p:cNvSpPr>
          <p:nvPr userDrawn="1"/>
        </p:nvSpPr>
        <p:spPr bwMode="auto">
          <a:xfrm>
            <a:off x="7077075" y="6562725"/>
            <a:ext cx="201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AD2A1C4A-0E95-4010-821B-7B4B7286FD9D}" type="slidenum">
              <a:rPr lang="ru-RU" sz="1400" b="1"/>
              <a:pPr algn="r">
                <a:spcBef>
                  <a:spcPct val="50000"/>
                </a:spcBef>
                <a:defRPr/>
              </a:pPr>
              <a:t>‹#›</a:t>
            </a:fld>
            <a:endParaRPr lang="ru-RU" sz="1400" b="1">
              <a:solidFill>
                <a:srgbClr val="B2B2B2"/>
              </a:solidFill>
            </a:endParaRP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pPr>
              <a:defRPr/>
            </a:pPr>
            <a:r>
              <a:rPr lang="ru-RU"/>
              <a:t>РИ-2008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  <p:sldLayoutId id="2147484106" r:id="rId13"/>
    <p:sldLayoutId id="2147484107" r:id="rId14"/>
    <p:sldLayoutId id="2147484108" r:id="rId15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5" grpId="0"/>
    </p:bld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1"/>
          <p:cNvSpPr>
            <a:spLocks noGrp="1"/>
          </p:cNvSpPr>
          <p:nvPr>
            <p:ph/>
          </p:nvPr>
        </p:nvSpPr>
        <p:spPr>
          <a:xfrm>
            <a:off x="0" y="1785926"/>
            <a:ext cx="9143999" cy="1759750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b="1" dirty="0"/>
              <a:t>Лабораторная работа №1</a:t>
            </a:r>
          </a:p>
          <a:p>
            <a:pPr marL="0" indent="0" algn="ctr">
              <a:buNone/>
            </a:pPr>
            <a:r>
              <a:rPr lang="ru-RU" sz="3600" b="1" dirty="0"/>
              <a:t>Работа с </a:t>
            </a:r>
            <a:r>
              <a:rPr lang="en-US" sz="3600" b="1" dirty="0"/>
              <a:t>VirtualBox</a:t>
            </a:r>
            <a:r>
              <a:rPr lang="ru-RU" sz="3600" b="1" dirty="0"/>
              <a:t>.</a:t>
            </a:r>
            <a:r>
              <a:rPr lang="en-US" sz="3600" b="1" dirty="0"/>
              <a:t> </a:t>
            </a:r>
            <a:r>
              <a:rPr lang="ru-RU" sz="3600" b="1" dirty="0"/>
              <a:t>Установка, настройка рабочей станции под управлением ОС </a:t>
            </a:r>
            <a:r>
              <a:rPr lang="en-US" sz="3600" b="1" dirty="0"/>
              <a:t>Windows</a:t>
            </a:r>
            <a:endParaRPr lang="ru-RU" sz="3600" b="1" dirty="0"/>
          </a:p>
          <a:p>
            <a:pPr marL="0" indent="0" algn="ctr">
              <a:buNone/>
            </a:pPr>
            <a:endParaRPr lang="ru-RU" sz="3600" b="1" dirty="0"/>
          </a:p>
          <a:p>
            <a:pPr marL="0" indent="0">
              <a:buNone/>
            </a:pPr>
            <a:endParaRPr lang="ru-RU" sz="3600" kern="1200" dirty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1"/>
            <a:ext cx="9143999" cy="1428736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400" dirty="0"/>
              <a:t>Включить компьютер «</a:t>
            </a:r>
            <a:r>
              <a:rPr lang="en-US" sz="2400" dirty="0"/>
              <a:t>WinXp1</a:t>
            </a:r>
            <a:r>
              <a:rPr lang="ru-RU" sz="2400" dirty="0"/>
              <a:t>», для этого выбрать запускаемый компьютер и нажать включение питания:</a:t>
            </a:r>
            <a:endParaRPr lang="ru-RU" sz="2400" kern="1200" dirty="0">
              <a:latin typeface="Arial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rot="16200000" flipH="1">
            <a:off x="750067" y="964389"/>
            <a:ext cx="1571636" cy="135732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357950" y="857232"/>
            <a:ext cx="1928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Включение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питания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виртуальной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машины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CE69623-6A04-499E-8B68-BFBC9601FBB5}"/>
              </a:ext>
            </a:extLst>
          </p:cNvPr>
          <p:cNvGrpSpPr/>
          <p:nvPr/>
        </p:nvGrpSpPr>
        <p:grpSpPr>
          <a:xfrm>
            <a:off x="2143108" y="1214422"/>
            <a:ext cx="5486400" cy="5314950"/>
            <a:chOff x="2143108" y="1214422"/>
            <a:chExt cx="5486400" cy="531495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3108" y="1214422"/>
              <a:ext cx="5486400" cy="5314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9" name="Прямая со стрелкой 8"/>
            <p:cNvCxnSpPr>
              <a:stCxn id="8" idx="1"/>
            </p:cNvCxnSpPr>
            <p:nvPr/>
          </p:nvCxnSpPr>
          <p:spPr>
            <a:xfrm rot="10800000" flipV="1">
              <a:off x="4357686" y="1457396"/>
              <a:ext cx="2000264" cy="399967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76775CC-22FF-4D4F-BC2C-0B740BECD42F}"/>
                </a:ext>
              </a:extLst>
            </p:cNvPr>
            <p:cNvSpPr/>
            <p:nvPr/>
          </p:nvSpPr>
          <p:spPr>
            <a:xfrm>
              <a:off x="2214546" y="2615544"/>
              <a:ext cx="1357323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857232"/>
            <a:ext cx="5914748" cy="490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1"/>
            <a:ext cx="9143999" cy="642918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компьютер «</a:t>
            </a:r>
            <a:r>
              <a:rPr lang="en-US" sz="2800" dirty="0"/>
              <a:t>WinXP1</a:t>
            </a:r>
            <a:r>
              <a:rPr lang="ru-RU" sz="2800" dirty="0"/>
              <a:t>» включен: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rot="10800000" flipV="1">
            <a:off x="1500166" y="428604"/>
            <a:ext cx="3857652" cy="42862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0" y="60007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Внимание!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Вход выполнен от имени администратора компьютера.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1"/>
          <p:cNvSpPr>
            <a:spLocks noGrp="1"/>
          </p:cNvSpPr>
          <p:nvPr>
            <p:ph/>
          </p:nvPr>
        </p:nvSpPr>
        <p:spPr>
          <a:xfrm>
            <a:off x="0" y="1785926"/>
            <a:ext cx="9143999" cy="1759750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b="1" dirty="0"/>
              <a:t>Начальная настройка рабочей станции</a:t>
            </a:r>
          </a:p>
          <a:p>
            <a:pPr marL="0" indent="0" algn="ctr">
              <a:buNone/>
            </a:pPr>
            <a:r>
              <a:rPr lang="en-US" sz="3600" b="1" dirty="0"/>
              <a:t>WinXP1</a:t>
            </a:r>
            <a:endParaRPr lang="ru-RU" sz="3600" b="1" dirty="0"/>
          </a:p>
          <a:p>
            <a:pPr marL="0" indent="0">
              <a:buNone/>
            </a:pPr>
            <a:endParaRPr lang="ru-RU" sz="3600" kern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7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1"/>
            <a:ext cx="9143999" cy="3140968"/>
          </a:xfrm>
        </p:spPr>
        <p:txBody>
          <a:bodyPr/>
          <a:lstStyle/>
          <a:p>
            <a:pPr algn="ctr">
              <a:buNone/>
            </a:pPr>
            <a:r>
              <a:rPr lang="ru-RU" sz="2400" b="1" dirty="0"/>
              <a:t>Задание имени станции, работа со службами</a:t>
            </a:r>
          </a:p>
          <a:p>
            <a:pPr>
              <a:buNone/>
            </a:pPr>
            <a:endParaRPr lang="ru-RU" sz="2800" b="1" u="sng" dirty="0"/>
          </a:p>
          <a:p>
            <a:pPr>
              <a:buNone/>
            </a:pPr>
            <a:r>
              <a:rPr lang="ru-RU" sz="2800" b="1" u="sng" dirty="0"/>
              <a:t>Цель изучения</a:t>
            </a:r>
            <a:r>
              <a:rPr lang="ru-RU" sz="2800" dirty="0"/>
              <a:t>: </a:t>
            </a:r>
            <a:endParaRPr lang="en-US" sz="2800" dirty="0"/>
          </a:p>
          <a:p>
            <a:pPr>
              <a:buNone/>
            </a:pPr>
            <a:r>
              <a:rPr lang="en-US" sz="2800" dirty="0"/>
              <a:t>1</a:t>
            </a:r>
            <a:r>
              <a:rPr lang="ru-RU" sz="2800" dirty="0"/>
              <a:t>. поменять имя рабочей станции;</a:t>
            </a:r>
          </a:p>
          <a:p>
            <a:pPr>
              <a:buNone/>
            </a:pPr>
            <a:r>
              <a:rPr lang="en-US" sz="2800" dirty="0"/>
              <a:t>2</a:t>
            </a:r>
            <a:r>
              <a:rPr lang="ru-RU" sz="2800" dirty="0"/>
              <a:t>. остановить заданные службы рабочей станции;</a:t>
            </a:r>
          </a:p>
          <a:p>
            <a:pPr>
              <a:buNone/>
            </a:pPr>
            <a:r>
              <a:rPr lang="en-US" sz="2800" dirty="0"/>
              <a:t>3</a:t>
            </a:r>
            <a:r>
              <a:rPr lang="ru-RU" sz="2800" dirty="0"/>
              <a:t>. установить на панель задач "значок сети".</a:t>
            </a:r>
          </a:p>
          <a:p>
            <a:pPr marL="0" indent="457200">
              <a:spcBef>
                <a:spcPts val="0"/>
              </a:spcBef>
              <a:buNone/>
            </a:pPr>
            <a:endParaRPr lang="en-US" sz="2800" dirty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 </a:t>
            </a:r>
            <a:endParaRPr lang="en-US" sz="2800" kern="1200" dirty="0">
              <a:latin typeface="Arial" charset="0"/>
            </a:endParaRPr>
          </a:p>
          <a:p>
            <a:pPr algn="ctr">
              <a:buNone/>
            </a:pPr>
            <a:endParaRPr lang="ru-RU" sz="1800" kern="120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39556" y="1506078"/>
            <a:ext cx="3446890" cy="509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6109" y="0"/>
            <a:ext cx="9137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Задание №</a:t>
            </a:r>
            <a:r>
              <a:rPr lang="en-US" dirty="0"/>
              <a:t>1</a:t>
            </a:r>
            <a:r>
              <a:rPr lang="ru-RU" dirty="0"/>
              <a:t>. Изменение имени компьютера.</a:t>
            </a:r>
          </a:p>
          <a:p>
            <a:r>
              <a:rPr lang="ru-RU" dirty="0"/>
              <a:t>Чтобы поменять имя компьютера нужно: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нажать </a:t>
            </a:r>
            <a:r>
              <a:rPr lang="ru-RU" b="1" dirty="0"/>
              <a:t>Пуск;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выбрать </a:t>
            </a:r>
            <a:r>
              <a:rPr lang="ru-RU" b="1" dirty="0"/>
              <a:t>Мой компьютер</a:t>
            </a:r>
            <a:r>
              <a:rPr lang="ru-RU" dirty="0"/>
              <a:t>;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2699792" y="1200329"/>
            <a:ext cx="1875262" cy="2804735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6925" y="836712"/>
            <a:ext cx="4498560" cy="584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выбрать вкладку</a:t>
            </a:r>
            <a:r>
              <a:rPr lang="ru-RU" b="1" dirty="0"/>
              <a:t> Имя компьютера</a:t>
            </a:r>
            <a:r>
              <a:rPr lang="ru-RU" dirty="0"/>
              <a:t>;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491880" y="369332"/>
            <a:ext cx="432048" cy="241159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4550" y="1166243"/>
            <a:ext cx="4171962" cy="55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нажать кнопку</a:t>
            </a:r>
            <a:r>
              <a:rPr lang="ru-RU" b="1" dirty="0"/>
              <a:t> Изменить</a:t>
            </a:r>
            <a:r>
              <a:rPr lang="ru-RU" dirty="0"/>
              <a:t>;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627784" y="369332"/>
            <a:ext cx="2592288" cy="457183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1214422"/>
            <a:ext cx="4165351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ввести новое имя компьютера</a:t>
            </a:r>
            <a:r>
              <a:rPr lang="en-US" dirty="0"/>
              <a:t> (WinXp1</a:t>
            </a:r>
            <a:r>
              <a:rPr lang="ru-RU" dirty="0"/>
              <a:t>), если не было задано при установке ОС;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задать имя рабочей группы по правилу </a:t>
            </a:r>
            <a:r>
              <a:rPr lang="en-US" dirty="0">
                <a:solidFill>
                  <a:srgbClr val="FF0000"/>
                </a:solidFill>
              </a:rPr>
              <a:t>BRIG[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]</a:t>
            </a:r>
            <a:r>
              <a:rPr lang="ru-RU" dirty="0">
                <a:solidFill>
                  <a:srgbClr val="FF0000"/>
                </a:solidFill>
              </a:rPr>
              <a:t>, где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- </a:t>
            </a:r>
            <a:r>
              <a:rPr lang="ru-RU" dirty="0">
                <a:solidFill>
                  <a:srgbClr val="FF0000"/>
                </a:solidFill>
              </a:rPr>
              <a:t>номер бригады</a:t>
            </a:r>
            <a:r>
              <a:rPr lang="ru-RU" dirty="0"/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нажать </a:t>
            </a:r>
            <a:r>
              <a:rPr lang="ru-RU" b="1" dirty="0"/>
              <a:t>ОК</a:t>
            </a:r>
            <a:r>
              <a:rPr lang="ru-RU" dirty="0"/>
              <a:t>;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 rot="16200000" flipH="1">
            <a:off x="1927182" y="1069934"/>
            <a:ext cx="3273982" cy="187277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978677"/>
            <a:ext cx="5667392" cy="571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перезагрузить компьютер;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09" y="0"/>
            <a:ext cx="91378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Задание №</a:t>
            </a:r>
            <a:r>
              <a:rPr lang="en-US" dirty="0"/>
              <a:t>2</a:t>
            </a:r>
            <a:r>
              <a:rPr lang="ru-RU" dirty="0"/>
              <a:t>. Остановить службу </a:t>
            </a:r>
            <a:r>
              <a:rPr lang="ru-RU" b="1" dirty="0"/>
              <a:t>Брандмауэр.</a:t>
            </a:r>
          </a:p>
          <a:p>
            <a:endParaRPr lang="ru-RU" b="1" dirty="0"/>
          </a:p>
          <a:p>
            <a:r>
              <a:rPr lang="ru-RU" b="1" dirty="0"/>
              <a:t>Брандмауэр </a:t>
            </a:r>
            <a:r>
              <a:rPr lang="ru-RU" dirty="0"/>
              <a:t>– это встроенный в </a:t>
            </a:r>
            <a:r>
              <a:rPr lang="en-US" dirty="0"/>
              <a:t>Microsoft Windows</a:t>
            </a:r>
            <a:r>
              <a:rPr lang="ru-RU" dirty="0"/>
              <a:t>   межсетевой экран. Появился в  </a:t>
            </a:r>
            <a:r>
              <a:rPr lang="en-US" dirty="0"/>
              <a:t>Windows XP</a:t>
            </a:r>
            <a:r>
              <a:rPr lang="ru-RU" dirty="0"/>
              <a:t> SP2. Он служит для контроля доступа программ в сеть. Брандмауэр </a:t>
            </a:r>
            <a:r>
              <a:rPr lang="ru-RU" dirty="0" err="1"/>
              <a:t>Windows</a:t>
            </a:r>
            <a:r>
              <a:rPr lang="ru-RU" dirty="0"/>
              <a:t> является частью Центра обеспечения безопасности </a:t>
            </a:r>
            <a:r>
              <a:rPr lang="ru-RU" dirty="0" err="1"/>
              <a:t>Windows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Его нужно отключить на начальном этапе настройки сети.</a:t>
            </a:r>
          </a:p>
          <a:p>
            <a:endParaRPr lang="ru-RU" dirty="0"/>
          </a:p>
          <a:p>
            <a:r>
              <a:rPr lang="ru-RU" dirty="0"/>
              <a:t>Для отключения нужно:</a:t>
            </a:r>
          </a:p>
          <a:p>
            <a:r>
              <a:rPr lang="ru-RU" b="1" dirty="0"/>
              <a:t>Пуск-</a:t>
            </a:r>
            <a:r>
              <a:rPr lang="en-US" b="1" dirty="0"/>
              <a:t>&gt;</a:t>
            </a:r>
            <a:r>
              <a:rPr lang="ru-RU" b="1" dirty="0"/>
              <a:t>Панель управления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904" y="2161902"/>
            <a:ext cx="2808312" cy="4603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Прямая со стрелкой 6"/>
          <p:cNvCxnSpPr/>
          <p:nvPr/>
        </p:nvCxnSpPr>
        <p:spPr>
          <a:xfrm>
            <a:off x="2195736" y="2862322"/>
            <a:ext cx="2916324" cy="186282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6605631"/>
          </a:xfrm>
        </p:spPr>
        <p:txBody>
          <a:bodyPr/>
          <a:lstStyle/>
          <a:p>
            <a:pPr algn="ctr">
              <a:buNone/>
            </a:pPr>
            <a:r>
              <a:rPr lang="ru-RU" sz="2400" b="1" dirty="0"/>
              <a:t>Установка ОС </a:t>
            </a:r>
            <a:r>
              <a:rPr lang="en-US" sz="2400" b="1" dirty="0"/>
              <a:t>Windows </a:t>
            </a:r>
            <a:r>
              <a:rPr lang="ru-RU" sz="2400" b="1" dirty="0"/>
              <a:t>на виртуальную машину в </a:t>
            </a:r>
            <a:r>
              <a:rPr lang="en-US" sz="2400" b="1" dirty="0"/>
              <a:t>VirtualBox</a:t>
            </a:r>
            <a:endParaRPr lang="ru-RU" sz="2400" b="1" dirty="0"/>
          </a:p>
          <a:p>
            <a:pPr>
              <a:buNone/>
            </a:pPr>
            <a:r>
              <a:rPr lang="ru-RU" sz="2800" b="1" u="sng" dirty="0"/>
              <a:t>Цель работы</a:t>
            </a:r>
            <a:endParaRPr lang="en-US" sz="2800" b="1" u="sng" dirty="0"/>
          </a:p>
          <a:p>
            <a:pPr>
              <a:buNone/>
            </a:pPr>
            <a:r>
              <a:rPr lang="ru-RU" sz="2800" dirty="0"/>
              <a:t>Научиться:</a:t>
            </a:r>
          </a:p>
          <a:p>
            <a:pPr marL="514350" indent="-51435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ru-RU" sz="2800" dirty="0"/>
              <a:t>работать с виртуальной машиной</a:t>
            </a:r>
            <a:r>
              <a:rPr lang="en-US" sz="2800" dirty="0"/>
              <a:t>;</a:t>
            </a:r>
            <a:endParaRPr lang="ru-RU" sz="2800" dirty="0"/>
          </a:p>
          <a:p>
            <a:pPr marL="514350" indent="-514350">
              <a:buClr>
                <a:schemeClr val="tx1"/>
              </a:buClr>
              <a:buSzPct val="100000"/>
              <a:buAutoNum type="arabicPeriod"/>
            </a:pPr>
            <a:r>
              <a:rPr lang="ru-RU" sz="2800" dirty="0"/>
              <a:t>устанавливать ОС рабочих станций;</a:t>
            </a:r>
          </a:p>
          <a:p>
            <a:pPr algn="ctr">
              <a:buNone/>
            </a:pPr>
            <a:endParaRPr lang="ru-RU" sz="1800" kern="120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824508"/>
            <a:ext cx="7102177" cy="583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выбрать</a:t>
            </a:r>
            <a:r>
              <a:rPr lang="ru-RU" b="1" dirty="0"/>
              <a:t> Администрирование</a:t>
            </a:r>
            <a:r>
              <a:rPr lang="ru-RU" dirty="0"/>
              <a:t>;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2339752" y="369332"/>
            <a:ext cx="1944216" cy="186282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" y="1023420"/>
            <a:ext cx="6752232" cy="563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дважды щелкнуть;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835696" y="369332"/>
            <a:ext cx="1872208" cy="2123564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563" y="1256568"/>
            <a:ext cx="6473725" cy="542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выбрать </a:t>
            </a:r>
            <a:r>
              <a:rPr lang="ru-RU" b="1" dirty="0"/>
              <a:t>Службы </a:t>
            </a:r>
            <a:r>
              <a:rPr lang="ru-RU" dirty="0"/>
              <a:t>и дважды щелкнуть;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1835696" y="369332"/>
            <a:ext cx="1440160" cy="305966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4900" y="908720"/>
            <a:ext cx="693420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выбрать </a:t>
            </a:r>
            <a:r>
              <a:rPr lang="ru-RU" b="1" dirty="0"/>
              <a:t>Брандмауэр </a:t>
            </a:r>
            <a:r>
              <a:rPr lang="en-US" b="1" dirty="0"/>
              <a:t>Windows</a:t>
            </a:r>
            <a:r>
              <a:rPr lang="ru-RU" dirty="0"/>
              <a:t>;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674119"/>
            <a:ext cx="7189043" cy="597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дважды щелкнуть</a:t>
            </a:r>
            <a:r>
              <a:rPr lang="en-US" dirty="0"/>
              <a:t> </a:t>
            </a:r>
            <a:r>
              <a:rPr lang="ru-RU" dirty="0"/>
              <a:t>и нажать </a:t>
            </a:r>
            <a:r>
              <a:rPr lang="ru-RU" b="1" dirty="0"/>
              <a:t>Стоп</a:t>
            </a:r>
            <a:r>
              <a:rPr lang="ru-RU" dirty="0"/>
              <a:t>;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569766" y="184666"/>
            <a:ext cx="1440160" cy="425244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795162"/>
            <a:ext cx="7064077" cy="587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выбрать </a:t>
            </a:r>
            <a:r>
              <a:rPr lang="ru-RU" b="1" dirty="0"/>
              <a:t>Свойства </a:t>
            </a:r>
            <a:r>
              <a:rPr lang="ru-RU" dirty="0"/>
              <a:t>брандмауэра;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979712" y="369332"/>
            <a:ext cx="2736304" cy="514790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799111"/>
            <a:ext cx="7035502" cy="58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перейти на </a:t>
            </a:r>
            <a:r>
              <a:rPr lang="ru-RU" b="1" dirty="0"/>
              <a:t>Тип запуска</a:t>
            </a:r>
            <a:r>
              <a:rPr lang="ru-RU" dirty="0"/>
              <a:t>;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1979712" y="369332"/>
            <a:ext cx="648072" cy="3203684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9188" y="1150465"/>
            <a:ext cx="69056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выбрать </a:t>
            </a:r>
            <a:r>
              <a:rPr lang="ru-RU" b="1" dirty="0"/>
              <a:t>Отключено </a:t>
            </a:r>
            <a:r>
              <a:rPr lang="ru-RU" dirty="0"/>
              <a:t>и нажать </a:t>
            </a:r>
            <a:r>
              <a:rPr lang="ru-RU" b="1" dirty="0"/>
              <a:t>Применить</a:t>
            </a:r>
            <a:r>
              <a:rPr lang="ru-RU" dirty="0"/>
              <a:t>;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1979712" y="369332"/>
            <a:ext cx="1944216" cy="377974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867" y="908720"/>
            <a:ext cx="692467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должно получиться вот это: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A2418CC-18FE-4895-B88A-4CBA3F7670BB}"/>
              </a:ext>
            </a:extLst>
          </p:cNvPr>
          <p:cNvCxnSpPr>
            <a:cxnSpLocks/>
          </p:cNvCxnSpPr>
          <p:nvPr/>
        </p:nvCxnSpPr>
        <p:spPr>
          <a:xfrm>
            <a:off x="3131840" y="234280"/>
            <a:ext cx="4104456" cy="441885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Аналогично остановить службу </a:t>
            </a:r>
            <a:r>
              <a:rPr lang="ru-RU" b="1" dirty="0"/>
              <a:t>Автоматическое обновление.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657225"/>
            <a:ext cx="678180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Прямая со стрелкой 6"/>
          <p:cNvCxnSpPr>
            <a:cxnSpLocks/>
          </p:cNvCxnSpPr>
          <p:nvPr/>
        </p:nvCxnSpPr>
        <p:spPr>
          <a:xfrm flipH="1">
            <a:off x="5148064" y="285728"/>
            <a:ext cx="209754" cy="371933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6605631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b="1" u="sng" dirty="0"/>
              <a:t>Виртуальная машина </a:t>
            </a:r>
            <a:r>
              <a:rPr lang="ru-RU" sz="2800" dirty="0"/>
              <a:t>– это программа, которая выполняет имитацию компьютерного оборудования для устанавливаемой операционной системы и работающей как внутрисистемный процесс.</a:t>
            </a:r>
            <a:endParaRPr lang="en-US" sz="2800" dirty="0"/>
          </a:p>
          <a:p>
            <a:pPr marL="0" indent="457200">
              <a:spcBef>
                <a:spcPts val="0"/>
              </a:spcBef>
              <a:buNone/>
            </a:pPr>
            <a:endParaRPr lang="en-US" sz="2800" dirty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Виртуальные машины полезны для тестирования или развёртывания нескольких независимых операционных систем </a:t>
            </a:r>
            <a:r>
              <a:rPr lang="ru-RU" sz="2800" i="1" u="sng" dirty="0"/>
              <a:t>на одном физическом компьютере</a:t>
            </a:r>
            <a:r>
              <a:rPr lang="en-US" sz="2800" dirty="0"/>
              <a:t> (</a:t>
            </a:r>
            <a:r>
              <a:rPr lang="ru-RU" sz="2800" dirty="0"/>
              <a:t>т.е. на одном физическом компьютере моделируется одновременная работа нескольких</a:t>
            </a:r>
            <a:r>
              <a:rPr lang="en-US" sz="2800" dirty="0"/>
              <a:t> </a:t>
            </a:r>
            <a:r>
              <a:rPr lang="ru-RU" sz="2800" dirty="0"/>
              <a:t>компьютеров</a:t>
            </a:r>
            <a:r>
              <a:rPr lang="en-US" sz="2800" dirty="0"/>
              <a:t>)</a:t>
            </a:r>
            <a:r>
              <a:rPr lang="ru-RU" sz="2800" dirty="0"/>
              <a:t>.</a:t>
            </a:r>
            <a:endParaRPr lang="en-US" sz="2800" dirty="0"/>
          </a:p>
          <a:p>
            <a:pPr marL="0" indent="457200">
              <a:spcBef>
                <a:spcPts val="0"/>
              </a:spcBef>
              <a:buNone/>
            </a:pPr>
            <a:endParaRPr lang="en-US" sz="2800" dirty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 </a:t>
            </a:r>
            <a:endParaRPr lang="en-US" sz="2800" kern="1200" dirty="0">
              <a:latin typeface="Arial" charset="0"/>
            </a:endParaRPr>
          </a:p>
          <a:p>
            <a:pPr algn="ctr">
              <a:buNone/>
            </a:pPr>
            <a:endParaRPr lang="ru-RU" sz="1800" kern="1200" dirty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1357297"/>
            <a:ext cx="4701745" cy="528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6109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Задание №</a:t>
            </a:r>
            <a:r>
              <a:rPr lang="en-US" dirty="0"/>
              <a:t>3</a:t>
            </a:r>
            <a:r>
              <a:rPr lang="ru-RU" dirty="0"/>
              <a:t>. Установить на панель задач "значок сети"</a:t>
            </a:r>
          </a:p>
          <a:p>
            <a:endParaRPr lang="ru-RU" b="1" dirty="0"/>
          </a:p>
          <a:p>
            <a:r>
              <a:rPr lang="ru-RU" dirty="0"/>
              <a:t>В "</a:t>
            </a:r>
            <a:r>
              <a:rPr lang="ru-RU" b="1" dirty="0"/>
              <a:t>Панели управления</a:t>
            </a:r>
            <a:r>
              <a:rPr lang="ru-RU" dirty="0"/>
              <a:t>" дважды щелкнуть "</a:t>
            </a:r>
            <a:r>
              <a:rPr lang="ru-RU" b="1" dirty="0"/>
              <a:t>Сетевые подключения</a:t>
            </a:r>
            <a:r>
              <a:rPr lang="ru-RU" dirty="0"/>
              <a:t>"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rot="16200000" flipH="1">
            <a:off x="785786" y="928670"/>
            <a:ext cx="1928826" cy="178595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rot="5400000">
            <a:off x="3571868" y="2214554"/>
            <a:ext cx="3143272" cy="42862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990606"/>
            <a:ext cx="6796108" cy="565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/>
              <a:t>выбрать "</a:t>
            </a:r>
            <a:r>
              <a:rPr lang="ru-RU" b="1" dirty="0"/>
              <a:t>Подключение по локальной сети</a:t>
            </a:r>
            <a:r>
              <a:rPr lang="ru-RU" dirty="0"/>
              <a:t>"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785794"/>
            <a:ext cx="5438790" cy="543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/>
              <a:t>выбрать "</a:t>
            </a:r>
            <a:r>
              <a:rPr lang="ru-RU" b="1" dirty="0"/>
              <a:t>Свойства</a:t>
            </a:r>
            <a:r>
              <a:rPr lang="ru-RU" dirty="0"/>
              <a:t>"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1071546"/>
            <a:ext cx="3921227" cy="5643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6109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/>
              <a:t>выбрать "</a:t>
            </a:r>
            <a:r>
              <a:rPr lang="ru-RU" b="1" dirty="0"/>
              <a:t>Протокол Интернета(</a:t>
            </a:r>
            <a:r>
              <a:rPr lang="en-US" b="1" dirty="0"/>
              <a:t>TCP/IP</a:t>
            </a:r>
            <a:r>
              <a:rPr lang="ru-RU" b="1" dirty="0"/>
              <a:t>)</a:t>
            </a:r>
            <a:r>
              <a:rPr lang="ru-RU" dirty="0"/>
              <a:t>";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пометить</a:t>
            </a:r>
            <a:r>
              <a:rPr lang="en-US" dirty="0"/>
              <a:t> checkbox </a:t>
            </a:r>
            <a:r>
              <a:rPr lang="ru-RU" dirty="0"/>
              <a:t>"</a:t>
            </a:r>
            <a:r>
              <a:rPr lang="ru-RU" b="1" dirty="0"/>
              <a:t>При подключении вывести значок в области уведомлений</a:t>
            </a:r>
            <a:r>
              <a:rPr lang="ru-RU" dirty="0"/>
              <a:t>"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rot="16200000" flipH="1">
            <a:off x="892943" y="2536025"/>
            <a:ext cx="4214842" cy="42862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990606"/>
            <a:ext cx="6796108" cy="565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/>
              <a:t>должно получиться изображение значка сети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 rot="16200000" flipH="1">
            <a:off x="1393009" y="821513"/>
            <a:ext cx="5929354" cy="4857784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4500570"/>
          </a:xfrm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Сетевые настройки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рабочей станции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WinXP1</a:t>
            </a:r>
            <a:endParaRPr kumimoji="0" lang="ru-RU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algn="ctr">
              <a:buNone/>
            </a:pPr>
            <a:endParaRPr lang="ru-RU" sz="2800" b="1" u="sng" dirty="0"/>
          </a:p>
          <a:p>
            <a:pPr>
              <a:buNone/>
            </a:pPr>
            <a:r>
              <a:rPr lang="ru-RU" sz="2400" b="1" u="sng" dirty="0"/>
              <a:t>Цель изучения</a:t>
            </a:r>
            <a:r>
              <a:rPr lang="ru-RU" sz="2400" dirty="0"/>
              <a:t>:</a:t>
            </a:r>
          </a:p>
          <a:p>
            <a:pPr marL="514350" indent="-514350">
              <a:buClr>
                <a:schemeClr val="tx1"/>
              </a:buClr>
              <a:buSzPct val="100000"/>
              <a:buAutoNum type="arabicPeriod"/>
            </a:pPr>
            <a:r>
              <a:rPr lang="ru-RU" sz="2400" dirty="0"/>
              <a:t>настраивать сетевой адаптер рабочей станции</a:t>
            </a:r>
            <a:r>
              <a:rPr lang="en-US" sz="2400" dirty="0"/>
              <a:t> </a:t>
            </a:r>
            <a:r>
              <a:rPr lang="ru-RU" sz="2400" dirty="0"/>
              <a:t>для статической адресации</a:t>
            </a:r>
            <a:r>
              <a:rPr lang="en-US" sz="2400" dirty="0"/>
              <a:t>;</a:t>
            </a:r>
            <a:endParaRPr lang="ru-RU" sz="2400" dirty="0"/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400" dirty="0"/>
              <a:t>просматривать состояние сетевого адаптера рабочей станции;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400" dirty="0"/>
              <a:t>выполнять исправление состояния сетевого адаптера рабочей станции;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400" dirty="0"/>
              <a:t>включать/отключать сетевой адаптер;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400" dirty="0"/>
              <a:t>проверять соединения между рабочими станциями в сети;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400" dirty="0"/>
              <a:t>присоединять станцию к рабочей группе.</a:t>
            </a:r>
          </a:p>
          <a:p>
            <a:pPr marL="514350" indent="-514350">
              <a:buClr>
                <a:schemeClr val="tx1"/>
              </a:buClr>
              <a:buSzPct val="100000"/>
              <a:buAutoNum type="arabicPeriod"/>
            </a:pPr>
            <a:endParaRPr lang="ru-RU" sz="2400" dirty="0"/>
          </a:p>
          <a:p>
            <a:pPr>
              <a:buNone/>
            </a:pPr>
            <a:endParaRPr lang="en-US" sz="2800" dirty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 </a:t>
            </a:r>
            <a:endParaRPr lang="en-US" sz="2800" kern="1200" dirty="0">
              <a:latin typeface="Arial" charset="0"/>
            </a:endParaRPr>
          </a:p>
          <a:p>
            <a:pPr algn="ctr">
              <a:buNone/>
            </a:pPr>
            <a:endParaRPr lang="ru-RU" sz="1800" kern="120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Задание №1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Настроить сетевой адаптер рабочей станции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статической адресации.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настройки сетевого адаптера при статической адресации необходимо задать (при использовании протокола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TCP/IP v4.0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адрес сети, в которой будет рабочая станция, номер компьютера в этой сети и маску.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Рекомендуемая сеть и маска для неё: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сеть – 192.168.1.0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маска – 255.255.255.0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Настройки сетевого адаптера для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WinXp1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IP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адрес – 192.168.1.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маска – 255.255.255.0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настройки сетевого адаптера при статической адресации правый клик на значке "сеть":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57174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выбрать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Открыть папку "Сетевые подключения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 и правый клик;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78390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выбрать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Подключение по локальной сети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7" y="571480"/>
            <a:ext cx="758077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правый клик и выбрать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Свойства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714356"/>
            <a:ext cx="3357586" cy="4132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0" y="4786322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выбрать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Протокол Интернета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TCP/IP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  и нажать кнопку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Свойства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1"/>
            <a:ext cx="9143999" cy="5214950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Компьютер, на котором установлено приложение </a:t>
            </a:r>
            <a:r>
              <a:rPr lang="en-US" sz="2800" dirty="0" err="1"/>
              <a:t>VirtualBox</a:t>
            </a:r>
            <a:r>
              <a:rPr lang="ru-RU" sz="2800" dirty="0"/>
              <a:t> называется </a:t>
            </a:r>
            <a:r>
              <a:rPr lang="ru-RU" sz="2800" dirty="0" err="1"/>
              <a:t>хостовой</a:t>
            </a:r>
            <a:r>
              <a:rPr lang="ru-RU" sz="2800" dirty="0"/>
              <a:t> машиной или просто хостом. Операционные системы установленные на </a:t>
            </a:r>
            <a:r>
              <a:rPr lang="en-US" sz="2800" dirty="0" err="1"/>
              <a:t>VirtualBox</a:t>
            </a:r>
            <a:r>
              <a:rPr lang="ru-RU" sz="2800" dirty="0"/>
              <a:t> называются виртуальными машинами.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800" dirty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В лабораторном практикуме, на первом этапе (при создании </a:t>
            </a:r>
            <a:r>
              <a:rPr lang="ru-RU" sz="2800" dirty="0" err="1"/>
              <a:t>одноранговой</a:t>
            </a:r>
            <a:r>
              <a:rPr lang="ru-RU" sz="2800" dirty="0"/>
              <a:t> сети), будут использоваться две виртуальные машины "</a:t>
            </a:r>
            <a:r>
              <a:rPr lang="en-US" sz="2800" dirty="0"/>
              <a:t> Win </a:t>
            </a:r>
            <a:r>
              <a:rPr lang="ru-RU" sz="2800" dirty="0"/>
              <a:t>ХР1" и "</a:t>
            </a:r>
            <a:r>
              <a:rPr lang="en-US" sz="2800" dirty="0"/>
              <a:t> </a:t>
            </a:r>
            <a:r>
              <a:rPr lang="en-US" sz="2800" dirty="0" err="1"/>
              <a:t>Alt_ST</a:t>
            </a:r>
            <a:r>
              <a:rPr lang="ru-RU" sz="2800" dirty="0"/>
              <a:t>", на которых устанавливаются операционные системы </a:t>
            </a:r>
            <a:r>
              <a:rPr lang="en-US" sz="2800" dirty="0"/>
              <a:t>Windows XP&amp;SP3 </a:t>
            </a:r>
            <a:r>
              <a:rPr lang="ru-RU" sz="2800" dirty="0"/>
              <a:t>и </a:t>
            </a:r>
            <a:r>
              <a:rPr lang="en-US" sz="2800" dirty="0"/>
              <a:t>Al Linux Workstation 10.2.</a:t>
            </a:r>
          </a:p>
          <a:p>
            <a:pPr marL="0" indent="457200">
              <a:spcBef>
                <a:spcPts val="0"/>
              </a:spcBef>
              <a:buNone/>
            </a:pPr>
            <a:endParaRPr lang="en-US" sz="800" dirty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Эти две машины нужно будет объединить в </a:t>
            </a:r>
            <a:r>
              <a:rPr lang="ru-RU" sz="2800" dirty="0" err="1"/>
              <a:t>одноранговую</a:t>
            </a:r>
            <a:r>
              <a:rPr lang="ru-RU" sz="2800" dirty="0"/>
              <a:t> локальную сеть и выполнить её настройку.</a:t>
            </a:r>
            <a:endParaRPr lang="en-US" sz="2800" dirty="0"/>
          </a:p>
          <a:p>
            <a:pPr marL="0" indent="457200">
              <a:spcBef>
                <a:spcPts val="0"/>
              </a:spcBef>
              <a:buNone/>
            </a:pPr>
            <a:endParaRPr lang="en-US" sz="800" dirty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Запуск </a:t>
            </a:r>
            <a:r>
              <a:rPr lang="en-US" sz="2800" dirty="0" err="1"/>
              <a:t>VirtualBox</a:t>
            </a:r>
            <a:r>
              <a:rPr lang="en-US" sz="2800" dirty="0"/>
              <a:t> </a:t>
            </a:r>
            <a:r>
              <a:rPr lang="ru-RU" sz="2800" dirty="0"/>
              <a:t>осуществляется по ярлыку:</a:t>
            </a:r>
            <a:endParaRPr lang="en-US" sz="2800" kern="12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4408" y="5248743"/>
            <a:ext cx="6953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задать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IP –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адрес и маску подсети (</a:t>
            </a:r>
            <a:r>
              <a:rPr kumimoji="0" 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скриншот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для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WinXp1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), нажать 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ОК;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2238" y="1285875"/>
            <a:ext cx="38195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0" y="578645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задать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IP –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адрес и маску подсети для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WinXp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Задание №2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Просмотреть состояние сетевого адаптера рабочей станции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выбрать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Состояние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 у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Подключение по локальной сети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 и правый клик: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857364"/>
            <a:ext cx="3214710" cy="397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0" y="590389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должны видеть, что отправляются пакеты с сетевого адаптера (число не равно 0).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Задание №3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Выполнить исправление состояния сетевого адаптера рабочей станции: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 вкладке поддержка нажать кнопку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Исправить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357298"/>
            <a:ext cx="2957505" cy="339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0" y="464344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должны получить: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5181600"/>
            <a:ext cx="37719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Задание №4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Отключить/включить сетевой адаптер: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в свойствах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Подключение локальной сети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 выбрать "Отключить";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428625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должны получить: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357298"/>
            <a:ext cx="4286280" cy="2867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4786322"/>
            <a:ext cx="5500726" cy="191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включить сетевой адаптер.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714356"/>
            <a:ext cx="57340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Задание №5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Присоединить станцию к рабочей группе.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Пуск 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&gt;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Мой компьютер 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&gt; 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Свойства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&gt;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левый клик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914525"/>
            <a:ext cx="51816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вкладка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Изменить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 нажать кнопку "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Изменить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285860"/>
            <a:ext cx="394335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928802"/>
            <a:ext cx="39528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91378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ввести имя рабочей группы по правилу </a:t>
            </a:r>
            <a:r>
              <a:rPr lang="en-US" sz="2800" dirty="0">
                <a:solidFill>
                  <a:srgbClr val="000000"/>
                </a:solidFill>
              </a:rPr>
              <a:t>BRIG[</a:t>
            </a:r>
            <a:r>
              <a:rPr lang="en-US" sz="2800" dirty="0" err="1">
                <a:solidFill>
                  <a:srgbClr val="000000"/>
                </a:solidFill>
              </a:rPr>
              <a:t>i</a:t>
            </a:r>
            <a:r>
              <a:rPr lang="en-US" sz="2800" dirty="0">
                <a:solidFill>
                  <a:srgbClr val="000000"/>
                </a:solidFill>
              </a:rPr>
              <a:t>]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где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номер бригады, для бригады №1 будет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BRIG1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нажать 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ОК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978677"/>
            <a:ext cx="5667392" cy="571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перезагрузить компьютер;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1"/>
          <p:cNvSpPr>
            <a:spLocks noGrp="1"/>
          </p:cNvSpPr>
          <p:nvPr>
            <p:ph/>
          </p:nvPr>
        </p:nvSpPr>
        <p:spPr>
          <a:xfrm>
            <a:off x="1" y="5927"/>
            <a:ext cx="9143999" cy="2428892"/>
          </a:xfrm>
        </p:spPr>
        <p:txBody>
          <a:bodyPr/>
          <a:lstStyle/>
          <a:p>
            <a:pPr algn="ctr">
              <a:buNone/>
            </a:pPr>
            <a:r>
              <a:rPr lang="ru-RU" sz="2400" b="1" dirty="0"/>
              <a:t>Настройка брандмауэра </a:t>
            </a:r>
            <a:r>
              <a:rPr lang="en-US" sz="2400" b="1" dirty="0"/>
              <a:t>WinXP1</a:t>
            </a:r>
            <a:endParaRPr lang="ru-RU" sz="2400" b="1" dirty="0"/>
          </a:p>
          <a:p>
            <a:pPr marL="0" indent="0">
              <a:buNone/>
            </a:pPr>
            <a:endParaRPr lang="ru-RU" sz="2000" b="1" dirty="0"/>
          </a:p>
          <a:p>
            <a:pPr marL="0" indent="0" algn="ctr">
              <a:buNone/>
            </a:pPr>
            <a:endParaRPr lang="ru-RU" sz="3600" b="1" dirty="0"/>
          </a:p>
          <a:p>
            <a:pPr marL="0" indent="0">
              <a:buNone/>
            </a:pPr>
            <a:endParaRPr lang="ru-RU" sz="3600" kern="1200" dirty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6605631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Ваша рабочая папка уже находится на диске </a:t>
            </a:r>
            <a:r>
              <a:rPr lang="en-US" sz="2800" dirty="0"/>
              <a:t>D: </a:t>
            </a:r>
            <a:r>
              <a:rPr lang="ru-RU" sz="2800" dirty="0"/>
              <a:t>локальной машины: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sym typeface="Wingdings" pitchFamily="2" charset="2"/>
              </a:rPr>
              <a:t>для группы ВВ - </a:t>
            </a:r>
            <a:r>
              <a:rPr lang="en-US" sz="2800" b="1" u="sng" dirty="0">
                <a:solidFill>
                  <a:srgbClr val="FF0000"/>
                </a:solidFill>
              </a:rPr>
              <a:t>D: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>
                <a:solidFill>
                  <a:srgbClr val="FF0000"/>
                </a:solidFill>
              </a:rPr>
              <a:t>Users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iamv</a:t>
            </a:r>
            <a:r>
              <a:rPr lang="ru-RU" sz="2800" b="1" u="sng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VirtualBox</a:t>
            </a:r>
            <a:r>
              <a:rPr lang="en-US" sz="2800" b="1" u="sng" dirty="0">
                <a:solidFill>
                  <a:srgbClr val="FF0000"/>
                </a:solidFill>
              </a:rPr>
              <a:t> VMs</a:t>
            </a:r>
            <a:r>
              <a:rPr lang="ru-RU" sz="2800" b="1" u="sng" dirty="0">
                <a:solidFill>
                  <a:srgbClr val="FF0000"/>
                </a:solidFill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sym typeface="Wingdings" pitchFamily="2" charset="2"/>
              </a:rPr>
              <a:t>для группы ВО</a:t>
            </a:r>
            <a:r>
              <a:rPr lang="en-US" sz="2800" dirty="0">
                <a:sym typeface="Wingdings" pitchFamily="2" charset="2"/>
              </a:rPr>
              <a:t> </a:t>
            </a:r>
            <a:r>
              <a:rPr lang="ru-RU" sz="2800" dirty="0">
                <a:sym typeface="Wingdings" pitchFamily="2" charset="2"/>
              </a:rPr>
              <a:t>- </a:t>
            </a:r>
            <a:r>
              <a:rPr lang="en-US" sz="2800" b="1" u="sng" dirty="0">
                <a:solidFill>
                  <a:srgbClr val="FF0000"/>
                </a:solidFill>
              </a:rPr>
              <a:t>D: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>
                <a:solidFill>
                  <a:srgbClr val="FF0000"/>
                </a:solidFill>
              </a:rPr>
              <a:t>Users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iamo</a:t>
            </a:r>
            <a:r>
              <a:rPr lang="ru-RU" sz="2800" b="1" u="sng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VirtualBox</a:t>
            </a:r>
            <a:r>
              <a:rPr lang="en-US" sz="2800" b="1" u="sng" dirty="0">
                <a:solidFill>
                  <a:srgbClr val="FF0000"/>
                </a:solidFill>
              </a:rPr>
              <a:t> VMs</a:t>
            </a:r>
            <a:r>
              <a:rPr lang="ru-RU" sz="2800" b="1" u="sng" dirty="0">
                <a:solidFill>
                  <a:srgbClr val="FF0000"/>
                </a:solidFill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sym typeface="Wingdings" pitchFamily="2" charset="2"/>
              </a:rPr>
              <a:t>для группы ВП - </a:t>
            </a:r>
            <a:r>
              <a:rPr lang="en-US" sz="2800" b="1" u="sng" dirty="0">
                <a:solidFill>
                  <a:srgbClr val="FF0000"/>
                </a:solidFill>
              </a:rPr>
              <a:t>D: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>
                <a:solidFill>
                  <a:srgbClr val="FF0000"/>
                </a:solidFill>
              </a:rPr>
              <a:t>Users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iamp</a:t>
            </a:r>
            <a:r>
              <a:rPr lang="ru-RU" sz="2800" b="1" u="sng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\VirtualBox VMs</a:t>
            </a:r>
            <a:r>
              <a:rPr lang="ru-RU" sz="2800" b="1" u="sng" dirty="0">
                <a:solidFill>
                  <a:srgbClr val="FF0000"/>
                </a:solidFill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для группы В</a:t>
            </a:r>
            <a:r>
              <a:rPr kumimoji="0" lang="ru-RU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И</a:t>
            </a: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- </a:t>
            </a: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D:</a:t>
            </a:r>
            <a:r>
              <a:rPr kumimoji="0" lang="ru-RU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\</a:t>
            </a: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Users</a:t>
            </a:r>
            <a:r>
              <a:rPr kumimoji="0" lang="ru-RU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\</a:t>
            </a:r>
            <a:r>
              <a:rPr kumimoji="0" lang="en-US" sz="2800" b="1" i="0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iami</a:t>
            </a:r>
            <a:r>
              <a:rPr kumimoji="0" lang="ru-RU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\VirtualBox VMs</a:t>
            </a:r>
            <a:r>
              <a:rPr kumimoji="0" lang="ru-RU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</a:t>
            </a:r>
          </a:p>
          <a:p>
            <a:pPr marL="0" indent="0">
              <a:buNone/>
            </a:pPr>
            <a:endParaRPr lang="ru-RU" sz="28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800" b="1" u="sng" dirty="0"/>
              <a:t>Использование этой папки для выполнения лабораторных работ обязательно!</a:t>
            </a:r>
          </a:p>
          <a:p>
            <a:pPr marL="0" indent="0">
              <a:buNone/>
            </a:pPr>
            <a:r>
              <a:rPr lang="ru-RU" sz="2800" dirty="0"/>
              <a:t>Эта папка будет доступна для работы только той бригаде, которая выполняет работы за этой машиной! Таким образом бригада привязана в течение семестра к конкретному рабочему месту. 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2800" dirty="0"/>
          </a:p>
          <a:p>
            <a:pPr marL="0" indent="457200">
              <a:spcBef>
                <a:spcPts val="0"/>
              </a:spcBef>
              <a:buNone/>
            </a:pPr>
            <a:endParaRPr lang="ru-RU" sz="800" dirty="0"/>
          </a:p>
          <a:p>
            <a:pPr marL="0" indent="457200">
              <a:spcBef>
                <a:spcPts val="0"/>
              </a:spcBef>
              <a:buNone/>
            </a:pPr>
            <a:endParaRPr lang="ru-RU" sz="800" dirty="0"/>
          </a:p>
          <a:p>
            <a:pPr marL="0" indent="457200">
              <a:spcBef>
                <a:spcPts val="0"/>
              </a:spcBef>
              <a:buNone/>
            </a:pPr>
            <a:endParaRPr lang="en-US" sz="2800" dirty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 </a:t>
            </a:r>
            <a:endParaRPr lang="en-US" sz="2800" kern="1200" dirty="0">
              <a:latin typeface="Arial" charset="0"/>
            </a:endParaRPr>
          </a:p>
          <a:p>
            <a:pPr algn="ctr">
              <a:buNone/>
            </a:pPr>
            <a:endParaRPr lang="ru-RU" sz="1800" kern="1200" dirty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675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Настройка брандмауэра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WinXP1</a:t>
            </a:r>
            <a:endParaRPr kumimoji="0" lang="ru-RU" sz="2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sz="2400" b="1" u="sng" dirty="0">
              <a:solidFill>
                <a:srgbClr val="000000"/>
              </a:solidFill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Цель </a:t>
            </a:r>
            <a:r>
              <a:rPr lang="ru-RU" sz="2400" b="1" u="sng" dirty="0"/>
              <a:t>изучения: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научиться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настраивать сетевой брандмауэр.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Брандмауэр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(Firewall)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это межсетевой экран между сетями, особенно нужен между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WAN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Он представляет собой программный или программно-аппаратный элемент компьютерной сети, осуществляющий контроль и фильтрацию проходящего через него сетевого трафика в соответствии с заданными правилами.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Брандмауэр позволяет обеспечить безопасность рабочей станции путем ограничения трафика, который поступает от других компьютеров, и предоставления пользователю возможности контролировать локальные данные. Кроме того, брандмауэр защищает систему от несанкционированного подключения других пользователей и программ (в т. ч. вирусов и компьютерных червей).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09" y="0"/>
            <a:ext cx="91378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Брандмауэр можно представить себе в виде защитного барьера, на котором осуществляется проверка поступающих из Интернета или другой сети данных. В зависимости от настроенных параметров брандмауэр блокирует трафик или пропускает его на рабочую станцию. Брандмауэр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Windows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работает на всех сетевых интерфейсах станции.</a:t>
            </a:r>
          </a:p>
        </p:txBody>
      </p:sp>
      <p:pic>
        <p:nvPicPr>
          <p:cNvPr id="4" name="Picture 2" descr="https://upload.wikimedia.org/wikipedia/commons/thumb/5/5b/Firewall.png/400px-Firew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313" y="3071810"/>
            <a:ext cx="6624247" cy="3643338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Брандмауэр контролирует доступ по сети к каждой рабочей станции. Поэтому на начальном этапе создания локальной сети он был отключен на станциях. Но если станции локальной сети взаимодействуют со станциями и серверами другой сети, он должен быть включен и настроен.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Многие антивирусы (Касперский,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DrWeb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 др.) включают в себя брандмауэр. Тогда рекомендуется отключить брандмауэр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Windows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чтобы не было дублирования их работы и не  снижалась производительность станции.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Рассмотрим настройку брандмауэра операционной системы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Windows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Чтобы настроить параметры брандмауэра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Windows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выполните следующие действия на станции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WinXp1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выберите в меню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Пуск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 пункт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Выполнить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введите команду 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wscui.cpl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 и нажмите кнопку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нажмите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Рекомендации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&gt;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Включить сейчас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62628"/>
            <a:ext cx="6072230" cy="467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3286116" y="1928802"/>
            <a:ext cx="2643206" cy="250033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rot="5400000">
            <a:off x="2428860" y="2643182"/>
            <a:ext cx="1714512" cy="14287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63" y="766763"/>
            <a:ext cx="738187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 использованием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Панели управления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убедитесь, что брандмауэр включен.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64"/>
            <a:ext cx="77438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2143108" y="1714488"/>
            <a:ext cx="5286412" cy="271464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Запустите настройки брандмауэра (двойной левый клик).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14422"/>
            <a:ext cx="760095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5400000">
            <a:off x="4464843" y="678637"/>
            <a:ext cx="2071702" cy="142876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Вкладки управления брандмауэром.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962025"/>
            <a:ext cx="5543550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>
            <a:off x="857224" y="428604"/>
            <a:ext cx="2000264" cy="164307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857224" y="428604"/>
            <a:ext cx="2571768" cy="157163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857224" y="428604"/>
            <a:ext cx="3429024" cy="157163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Диалоговое окно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Брандмауэр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Windows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 содержит следующие вкладки: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Общие;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Исключения;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Дополнительно.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Вкладка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Общие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 вкладке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Общие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 расположены следующие элементы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управления: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Включить (рекомендуется), Не разрешать исключения, Выключить (не рекомендуется).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Если установлен флажок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 разрешать исключения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брандмауэр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Windows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блокирует все запросы на подключение к компьютеру, включая запросы от программ и служб, перечисленных на вкладке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Исключения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Кроме того, брандмауэр блокирует совместный доступ к файлам и принтерам, а также обнаружение сетевых устройств.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4000" cy="3500438"/>
          </a:xfrm>
        </p:spPr>
        <p:txBody>
          <a:bodyPr/>
          <a:lstStyle/>
          <a:p>
            <a:pPr marL="0" indent="0">
              <a:buNone/>
            </a:pPr>
            <a:endParaRPr lang="ru-RU"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buNone/>
            </a:pPr>
            <a:r>
              <a:rPr lang="en-US" sz="1800" b="1" dirty="0" err="1"/>
              <a:t>Установка</a:t>
            </a:r>
            <a:r>
              <a:rPr lang="en-US" sz="1800" b="1" dirty="0"/>
              <a:t> ОС </a:t>
            </a:r>
            <a:r>
              <a:rPr lang="ru-RU" sz="1800" b="1" dirty="0"/>
              <a:t>рабочей станции (</a:t>
            </a:r>
            <a:r>
              <a:rPr lang="en-US" sz="1800" b="1" dirty="0"/>
              <a:t>Windows XP&amp;SP3)</a:t>
            </a:r>
            <a:endParaRPr lang="ru-RU" sz="1800" dirty="0"/>
          </a:p>
          <a:p>
            <a:pPr>
              <a:buNone/>
            </a:pPr>
            <a:r>
              <a:rPr lang="ru-RU" sz="1800" dirty="0"/>
              <a:t>1. После запуска </a:t>
            </a:r>
            <a:r>
              <a:rPr lang="en-US" sz="1800" dirty="0" err="1"/>
              <a:t>VirtualBox</a:t>
            </a:r>
            <a:r>
              <a:rPr lang="ru-RU" sz="1800" dirty="0"/>
              <a:t> выбрать ОС </a:t>
            </a:r>
            <a:r>
              <a:rPr lang="en-US" sz="1800" dirty="0"/>
              <a:t>Microsoft Windows XP.</a:t>
            </a:r>
            <a:endParaRPr lang="ru-RU" sz="1800" dirty="0"/>
          </a:p>
          <a:p>
            <a:pPr>
              <a:buNone/>
            </a:pPr>
            <a:r>
              <a:rPr lang="ru-RU" sz="1800" dirty="0"/>
              <a:t>2. Объем памяти - по умолчанию (512 Мб).</a:t>
            </a:r>
          </a:p>
          <a:p>
            <a:pPr>
              <a:buNone/>
            </a:pPr>
            <a:r>
              <a:rPr lang="ru-RU" sz="1800" dirty="0"/>
              <a:t>3. Создать новый виртуальный жесткий диск.</a:t>
            </a:r>
          </a:p>
          <a:p>
            <a:pPr>
              <a:buNone/>
            </a:pPr>
            <a:r>
              <a:rPr lang="ru-RU" sz="1800" dirty="0"/>
              <a:t>4. Вид диска – VDI </a:t>
            </a:r>
            <a:r>
              <a:rPr lang="en-US" sz="1800" dirty="0"/>
              <a:t>(Virtual Disk Image).</a:t>
            </a:r>
            <a:endParaRPr lang="ru-RU" sz="1800" dirty="0"/>
          </a:p>
          <a:p>
            <a:pPr>
              <a:buNone/>
            </a:pPr>
            <a:r>
              <a:rPr lang="ru-RU" sz="1800" dirty="0"/>
              <a:t>5. Тип диска – динамический виртуальный жесткий диск.</a:t>
            </a:r>
          </a:p>
          <a:p>
            <a:pPr>
              <a:buNone/>
            </a:pPr>
            <a:r>
              <a:rPr lang="ru-RU" sz="1800" dirty="0"/>
              <a:t>6. Размер диска – </a:t>
            </a:r>
            <a:r>
              <a:rPr lang="en-US" sz="1800" dirty="0" err="1"/>
              <a:t>по</a:t>
            </a:r>
            <a:r>
              <a:rPr lang="en-US" sz="1800" dirty="0"/>
              <a:t> </a:t>
            </a:r>
            <a:r>
              <a:rPr lang="en-US" sz="1800" dirty="0" err="1"/>
              <a:t>умолчанию</a:t>
            </a:r>
            <a:r>
              <a:rPr lang="ru-RU" sz="1800" dirty="0"/>
              <a:t>.</a:t>
            </a:r>
          </a:p>
          <a:p>
            <a:pPr marL="0" indent="0">
              <a:buNone/>
            </a:pPr>
            <a:r>
              <a:rPr lang="ru-RU" sz="1800" dirty="0"/>
              <a:t> 7. Запустить создаваемую машину: указать местоположение загрузочного диска с дистрибутивом ОС (</a:t>
            </a:r>
            <a:r>
              <a:rPr lang="ru-RU" sz="1800" dirty="0" err="1"/>
              <a:t>соответствующ</a:t>
            </a:r>
            <a:r>
              <a:rPr lang="en-US" sz="1800" dirty="0" err="1"/>
              <a:t>ий</a:t>
            </a:r>
            <a:r>
              <a:rPr lang="en-US" sz="1800" dirty="0"/>
              <a:t> </a:t>
            </a:r>
            <a:r>
              <a:rPr lang="ru-RU" sz="1800" dirty="0"/>
              <a:t>файл с расширением </a:t>
            </a:r>
            <a:r>
              <a:rPr lang="ru-RU" sz="1800" dirty="0" err="1"/>
              <a:t>iso</a:t>
            </a:r>
            <a:r>
              <a:rPr lang="ru-RU" sz="1800" dirty="0"/>
              <a:t> из папки </a:t>
            </a:r>
            <a:r>
              <a:rPr lang="ru-RU" sz="1800" dirty="0" err="1"/>
              <a:t>Distrib</a:t>
            </a:r>
            <a:r>
              <a:rPr lang="ru-RU" sz="1800" dirty="0"/>
              <a:t> OS вашей рабочей папки)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643314"/>
            <a:ext cx="500066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877277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Использовать брандмауэр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Windows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в этом режиме целесообразно при подключении к сетям общего пользования, например сетям в гостиницах и аэропортах. Защита компьютера обеспечивается путем блокирования всех попыток установить к нему подключение.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Но брандмауэр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Windows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в режиме «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 разрешать исключения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» позволяет просматривать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веб-страницы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обмениваться сообщениями электронной почты или немедленными сообщениями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мессенджеры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).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Вкладка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Исключения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 вкладке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Исключения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 можно создать исключение для порта или программы, чтобы разрешить получение определенных видов входящего трафика. Каждому исключению можно назначить область , где оно действует.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домашних и небольших офисных сетей рекомендуется ограничивать такую область пределами локальной сети. В этом случае установленные на компьютере программы доступны другим компьютерам в составе той же подсети, а трафик из удаленных сетей блокируется.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Вкладка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Дополнительно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Вкладка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Дополнительно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 служит для выполнения следующих действий: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настройка правил для подключений, которые применяются к каждому сетевому интерфейсу;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настройка параметров ведения журнала безопасности;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настройка глобальных правил для трафика по протоколу ICMP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Internet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Control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Message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Protocol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), который служит для передачи сведений об ошибках и состоянии;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восстановление параметров по умолчанию.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 вкладке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Исключения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разрешите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Общий доступ к файлам и принтерам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161863"/>
            <a:ext cx="5491179" cy="56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5400000">
            <a:off x="3500430" y="1357298"/>
            <a:ext cx="3429024" cy="142876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Добавьте в исключения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Internet Explorer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000108"/>
            <a:ext cx="530542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5400000">
            <a:off x="2714612" y="1214422"/>
            <a:ext cx="2143140" cy="42862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Установите область действия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Только локальная сеть.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747713"/>
            <a:ext cx="512445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 вкладке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Дополнительно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отключите брандмауэр в локальной сети, убрав "галку".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285860"/>
            <a:ext cx="52578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5400000">
            <a:off x="2428860" y="1285860"/>
            <a:ext cx="1928826" cy="78581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928802"/>
            <a:ext cx="9144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/>
              <a:t>Отчет по лабораторной работе отдельно для каждого студента бригады состоит в выполнении им одного или нескольких пунктов задания (по указанию преподавателя).</a:t>
            </a:r>
          </a:p>
          <a:p>
            <a:pPr indent="457200">
              <a:spcBef>
                <a:spcPts val="0"/>
              </a:spcBef>
            </a:pPr>
            <a:r>
              <a:rPr lang="ru-RU" sz="2800" dirty="0"/>
              <a:t>Если задание выполнено, то работа засчитывается, иначе нет.</a:t>
            </a:r>
            <a:endParaRPr lang="en-US" sz="2800" dirty="0"/>
          </a:p>
          <a:p>
            <a:pPr indent="457200">
              <a:spcBef>
                <a:spcPts val="0"/>
              </a:spcBef>
            </a:pPr>
            <a:endParaRPr lang="en-US" sz="2800" dirty="0">
              <a:cs typeface="Times New Roman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4000" cy="3500438"/>
          </a:xfrm>
        </p:spPr>
        <p:txBody>
          <a:bodyPr/>
          <a:lstStyle/>
          <a:p>
            <a:pPr>
              <a:buNone/>
            </a:pPr>
            <a:r>
              <a:rPr lang="ru-RU" sz="1800" dirty="0"/>
              <a:t>8. Форматировать диск в NTFS.</a:t>
            </a:r>
          </a:p>
          <a:p>
            <a:pPr>
              <a:buNone/>
            </a:pPr>
            <a:r>
              <a:rPr lang="ru-RU" sz="1800" dirty="0"/>
              <a:t>9. Выбрать язык ввода по умолчанию – английский.</a:t>
            </a:r>
          </a:p>
          <a:p>
            <a:pPr>
              <a:buNone/>
            </a:pPr>
            <a:r>
              <a:rPr lang="ru-RU" sz="1800" dirty="0"/>
              <a:t>10. Установить переключение языков ввода – по CTRL/SHIFT.</a:t>
            </a:r>
          </a:p>
          <a:p>
            <a:pPr>
              <a:buNone/>
            </a:pPr>
            <a:r>
              <a:rPr lang="ru-RU" sz="1800" dirty="0"/>
              <a:t>11. Имя и организация –VT </a:t>
            </a:r>
            <a:r>
              <a:rPr lang="en-US" sz="1800" dirty="0"/>
              <a:t>и PSU</a:t>
            </a:r>
            <a:endParaRPr lang="ru-RU" sz="1800" dirty="0"/>
          </a:p>
          <a:p>
            <a:pPr>
              <a:buNone/>
            </a:pPr>
            <a:r>
              <a:rPr lang="ru-RU" sz="1800" dirty="0"/>
              <a:t>12. Имя машины – </a:t>
            </a:r>
            <a:r>
              <a:rPr lang="en-US" sz="1800" dirty="0"/>
              <a:t>WinXP1</a:t>
            </a:r>
            <a:r>
              <a:rPr lang="ru-RU" sz="1800" dirty="0"/>
              <a:t>.</a:t>
            </a:r>
          </a:p>
          <a:p>
            <a:pPr>
              <a:buNone/>
            </a:pPr>
            <a:r>
              <a:rPr lang="ru-RU" sz="1800" dirty="0"/>
              <a:t>13. Задать и </a:t>
            </a:r>
            <a:r>
              <a:rPr lang="ru-RU" sz="1800" b="1" u="sng" dirty="0"/>
              <a:t>обязательно записать (для памяти)</a:t>
            </a:r>
            <a:r>
              <a:rPr lang="ru-RU" sz="1800" dirty="0"/>
              <a:t> пароль локального администратора станции.</a:t>
            </a:r>
          </a:p>
          <a:p>
            <a:pPr>
              <a:buNone/>
            </a:pPr>
            <a:r>
              <a:rPr lang="ru-RU" sz="1800" dirty="0"/>
              <a:t>14. Время не переводить, часовой пояс GMT+3</a:t>
            </a:r>
            <a:r>
              <a:rPr lang="en-US" sz="1800" dirty="0"/>
              <a:t>.</a:t>
            </a:r>
            <a:r>
              <a:rPr lang="ru-RU" sz="1800" dirty="0"/>
              <a:t>00</a:t>
            </a:r>
            <a:r>
              <a:rPr lang="en-US" sz="1800" dirty="0"/>
              <a:t> (</a:t>
            </a:r>
            <a:r>
              <a:rPr lang="ru-RU" sz="1800" dirty="0"/>
              <a:t>Москва</a:t>
            </a:r>
            <a:r>
              <a:rPr lang="en-US" sz="1800" dirty="0"/>
              <a:t>)</a:t>
            </a:r>
            <a:r>
              <a:rPr lang="ru-RU" sz="1800" dirty="0"/>
              <a:t>.</a:t>
            </a:r>
          </a:p>
          <a:p>
            <a:pPr>
              <a:buNone/>
            </a:pPr>
            <a:r>
              <a:rPr lang="ru-RU" sz="1800" dirty="0"/>
              <a:t>15. Сеть – «</a:t>
            </a:r>
            <a:r>
              <a:rPr lang="ru-RU" sz="1800" b="1" dirty="0"/>
              <a:t>внутренняя сеть</a:t>
            </a:r>
            <a:r>
              <a:rPr lang="ru-RU" sz="1800" dirty="0"/>
              <a:t>".</a:t>
            </a:r>
          </a:p>
          <a:p>
            <a:pPr>
              <a:buNone/>
            </a:pPr>
            <a:r>
              <a:rPr lang="ru-RU" sz="1800" dirty="0"/>
              <a:t>16. Оставить машину в </a:t>
            </a:r>
            <a:r>
              <a:rPr lang="ru-RU" sz="1800" b="1" dirty="0" err="1"/>
              <a:t>Workgroup</a:t>
            </a:r>
            <a:r>
              <a:rPr lang="ru-RU" sz="1800" dirty="0"/>
              <a:t>.</a:t>
            </a:r>
          </a:p>
          <a:p>
            <a:pPr>
              <a:buNone/>
            </a:pPr>
            <a:r>
              <a:rPr lang="ru-RU" sz="1800" dirty="0"/>
              <a:t>17. Отложить защиту.</a:t>
            </a:r>
          </a:p>
          <a:p>
            <a:pPr>
              <a:buNone/>
            </a:pPr>
            <a:r>
              <a:rPr lang="ru-RU" sz="1800" dirty="0"/>
              <a:t>18. Пропустить подключение к Интернет.</a:t>
            </a:r>
          </a:p>
          <a:p>
            <a:pPr>
              <a:buNone/>
            </a:pPr>
            <a:r>
              <a:rPr lang="ru-RU" sz="1800" dirty="0"/>
              <a:t>19. Отказаться от регистрации в </a:t>
            </a:r>
            <a:r>
              <a:rPr lang="ru-RU" sz="1800" dirty="0" err="1"/>
              <a:t>Microsoft</a:t>
            </a:r>
            <a:r>
              <a:rPr lang="ru-RU" sz="1800" dirty="0"/>
              <a:t>.</a:t>
            </a:r>
          </a:p>
          <a:p>
            <a:pPr>
              <a:buNone/>
            </a:pPr>
            <a:r>
              <a:rPr lang="ru-RU" sz="1800" dirty="0"/>
              <a:t>20. Создать (логин(</a:t>
            </a:r>
            <a:r>
              <a:rPr lang="en-US" sz="1800" dirty="0"/>
              <a:t>lg</a:t>
            </a:r>
            <a:r>
              <a:rPr lang="ru-RU" sz="1800" dirty="0"/>
              <a:t>) и</a:t>
            </a:r>
            <a:r>
              <a:rPr lang="en-US" sz="1800" dirty="0"/>
              <a:t> </a:t>
            </a:r>
            <a:r>
              <a:rPr lang="ru-RU" sz="1800" dirty="0"/>
              <a:t>пароль(</a:t>
            </a:r>
            <a:r>
              <a:rPr lang="en-US" sz="1800" dirty="0" err="1"/>
              <a:t>pwd</a:t>
            </a:r>
            <a:r>
              <a:rPr lang="ru-RU" sz="1800" dirty="0"/>
              <a:t>) еще одной учетной записи локального администратора станции. Запомнить их </a:t>
            </a:r>
            <a:r>
              <a:rPr lang="ru-RU" sz="1800" b="1" u="sng" dirty="0"/>
              <a:t>(</a:t>
            </a:r>
            <a:r>
              <a:rPr lang="ru-RU" sz="1800" u="sng" dirty="0"/>
              <a:t>часто забывают к следующей паре!</a:t>
            </a:r>
            <a:r>
              <a:rPr lang="ru-RU" sz="1800" b="1" u="sng" dirty="0"/>
              <a:t>)</a:t>
            </a:r>
            <a:r>
              <a:rPr lang="ru-RU" sz="1800" dirty="0"/>
              <a:t> </a:t>
            </a:r>
          </a:p>
          <a:p>
            <a:pPr>
              <a:buNone/>
            </a:pPr>
            <a:r>
              <a:rPr lang="ru-RU" sz="1800" dirty="0"/>
              <a:t>21. Отключить службы брандмауэра и обновления ОС.</a:t>
            </a:r>
          </a:p>
          <a:p>
            <a:pPr marL="0" indent="0">
              <a:buNone/>
            </a:pPr>
            <a:r>
              <a:rPr lang="ru-RU" sz="1800" dirty="0"/>
              <a:t>22. В настройках сетевого адаптера для протокола </a:t>
            </a:r>
            <a:r>
              <a:rPr lang="en-US" sz="1800" dirty="0"/>
              <a:t>IPv.4 </a:t>
            </a:r>
            <a:r>
              <a:rPr lang="ru-RU" sz="1800" dirty="0"/>
              <a:t> установить статический </a:t>
            </a:r>
            <a:r>
              <a:rPr lang="en-US" sz="1800" dirty="0"/>
              <a:t>IP </a:t>
            </a:r>
            <a:r>
              <a:rPr lang="ru-RU" sz="1800" dirty="0"/>
              <a:t>адрес</a:t>
            </a:r>
            <a:r>
              <a:rPr lang="en-US" sz="1800" dirty="0"/>
              <a:t>– 192.168.1.</a:t>
            </a:r>
            <a:r>
              <a:rPr lang="ru-RU" sz="1800" dirty="0"/>
              <a:t>2 с маской </a:t>
            </a:r>
            <a:r>
              <a:rPr lang="en-US" sz="1800" dirty="0"/>
              <a:t>/24</a:t>
            </a:r>
            <a:r>
              <a:rPr lang="ru-RU" sz="1800" dirty="0"/>
              <a:t> (255.255.255.0)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23. </a:t>
            </a:r>
            <a:r>
              <a:rPr lang="ru-RU" sz="1800" dirty="0"/>
              <a:t>Проверить работу сети  с использованием команды </a:t>
            </a:r>
            <a:r>
              <a:rPr lang="en-US" sz="1800" dirty="0"/>
              <a:t>ping.</a:t>
            </a:r>
            <a:r>
              <a:rPr lang="ru-RU" sz="1800" dirty="0"/>
              <a:t> Для этого </a:t>
            </a:r>
            <a:r>
              <a:rPr lang="ru-RU" sz="1800" dirty="0" err="1"/>
              <a:t>пропинговать</a:t>
            </a:r>
            <a:r>
              <a:rPr lang="ru-RU" sz="1800" dirty="0"/>
              <a:t> сеть по </a:t>
            </a:r>
            <a:r>
              <a:rPr lang="en-US" sz="1800" dirty="0"/>
              <a:t>IP </a:t>
            </a:r>
            <a:r>
              <a:rPr lang="ru-RU" sz="1800" dirty="0"/>
              <a:t>адресу самой станции.</a:t>
            </a:r>
          </a:p>
        </p:txBody>
      </p:sp>
    </p:spTree>
    <p:extLst>
      <p:ext uri="{BB962C8B-B14F-4D97-AF65-F5344CB8AC3E}">
        <p14:creationId xmlns:p14="http://schemas.microsoft.com/office/powerpoint/2010/main" val="39809775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4000" cy="3143248"/>
          </a:xfrm>
        </p:spPr>
        <p:txBody>
          <a:bodyPr/>
          <a:lstStyle/>
          <a:p>
            <a:pPr marL="0" indent="0">
              <a:buNone/>
            </a:pPr>
            <a:endParaRPr lang="ru-RU"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r>
              <a:rPr lang="ru-RU" sz="1800" dirty="0"/>
              <a:t>24. Через </a:t>
            </a:r>
            <a:r>
              <a:rPr lang="ru-RU" sz="1800" b="1" dirty="0"/>
              <a:t>Компьютер-</a:t>
            </a:r>
            <a:r>
              <a:rPr lang="en-US" sz="1800" b="1" dirty="0"/>
              <a:t>&gt;</a:t>
            </a:r>
            <a:r>
              <a:rPr lang="ru-RU" sz="1800" b="1" dirty="0"/>
              <a:t>Свойства-</a:t>
            </a:r>
            <a:r>
              <a:rPr lang="en-US" sz="1800" b="1" dirty="0"/>
              <a:t>&gt; </a:t>
            </a:r>
            <a:r>
              <a:rPr lang="ru-RU" sz="1800" b="1" dirty="0"/>
              <a:t>Дополнительные параметры системы </a:t>
            </a:r>
            <a:r>
              <a:rPr lang="ru-RU" sz="1800" dirty="0"/>
              <a:t>переименовать станцию на </a:t>
            </a:r>
            <a:r>
              <a:rPr lang="en-US" sz="1800" b="1" dirty="0"/>
              <a:t>WinXP1</a:t>
            </a:r>
            <a:r>
              <a:rPr lang="en-US" sz="1800" dirty="0"/>
              <a:t> (</a:t>
            </a:r>
            <a:r>
              <a:rPr lang="ru-RU" sz="1800" dirty="0"/>
              <a:t>если забыли ранее дать это имя</a:t>
            </a:r>
            <a:r>
              <a:rPr lang="en-US" sz="1800" dirty="0"/>
              <a:t>)</a:t>
            </a:r>
            <a:r>
              <a:rPr lang="ru-RU" sz="1800" dirty="0"/>
              <a:t>.</a:t>
            </a:r>
          </a:p>
          <a:p>
            <a:pPr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8781638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1" y="42888"/>
            <a:ext cx="9143999" cy="571480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/>
              <a:t>Окно приложения </a:t>
            </a:r>
            <a:r>
              <a:rPr lang="en-US" sz="2800" dirty="0" err="1"/>
              <a:t>VirtualBox</a:t>
            </a:r>
            <a:r>
              <a:rPr lang="ru-RU" sz="2800" dirty="0"/>
              <a:t> после установки</a:t>
            </a:r>
            <a:endParaRPr lang="ru-RU" sz="1800" kern="1200" dirty="0">
              <a:latin typeface="Arial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B5FD054-5C45-47BD-A2EE-8A80311F97EC}"/>
              </a:ext>
            </a:extLst>
          </p:cNvPr>
          <p:cNvGrpSpPr/>
          <p:nvPr/>
        </p:nvGrpSpPr>
        <p:grpSpPr>
          <a:xfrm>
            <a:off x="2143108" y="1214422"/>
            <a:ext cx="5486400" cy="5314950"/>
            <a:chOff x="2143108" y="1214422"/>
            <a:chExt cx="5486400" cy="53149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56D2B95-7E07-4A30-BBF1-254BBAC8F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3108" y="1214422"/>
              <a:ext cx="5486400" cy="5314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4C1ABCD2-1EF8-4E3C-A43E-A4DC21DB33A9}"/>
                </a:ext>
              </a:extLst>
            </p:cNvPr>
            <p:cNvCxnSpPr/>
            <p:nvPr/>
          </p:nvCxnSpPr>
          <p:spPr>
            <a:xfrm rot="10800000" flipV="1">
              <a:off x="4357686" y="1457396"/>
              <a:ext cx="2000264" cy="399967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6C22E8C-D2F6-4C69-A655-5D54B401CA45}"/>
                </a:ext>
              </a:extLst>
            </p:cNvPr>
            <p:cNvSpPr/>
            <p:nvPr/>
          </p:nvSpPr>
          <p:spPr>
            <a:xfrm>
              <a:off x="2214546" y="2615544"/>
              <a:ext cx="1357323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theme/theme1.xml><?xml version="1.0" encoding="utf-8"?>
<a:theme xmlns:a="http://schemas.openxmlformats.org/drawingml/2006/main" name="1_Палитра">
  <a:themeElements>
    <a:clrScheme name="1_Палитра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Палитра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kern="1200" cap="none" spc="0" normalizeH="0" baseline="0" noProof="0" dirty="0" smtClean="0">
            <a:ln>
              <a:noFill/>
            </a:ln>
            <a:solidFill>
              <a:srgbClr val="8893A0"/>
            </a:solidFill>
            <a:effectLst/>
            <a:uLnTx/>
            <a:uFillTx/>
            <a:latin typeface="Arial" charset="0"/>
            <a:ea typeface="+mn-ea"/>
            <a:cs typeface="+mn-cs"/>
          </a:defRPr>
        </a:defPPr>
      </a:lstStyle>
    </a:txDef>
  </a:objectDefaults>
  <a:extraClrSchemeLst>
    <a:extraClrScheme>
      <a:clrScheme name="1_Палитра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алитра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алитра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алитра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алитра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алитра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0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1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2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3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4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5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6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7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8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9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0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1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2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3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4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5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6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7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8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9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0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1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2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4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5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6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7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8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9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13606</TotalTime>
  <Words>1917</Words>
  <Application>Microsoft Office PowerPoint</Application>
  <PresentationFormat>Экран (4:3)</PresentationFormat>
  <Paragraphs>206</Paragraphs>
  <Slides>67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1" baseType="lpstr">
      <vt:lpstr>Times New Roman</vt:lpstr>
      <vt:lpstr>Arial</vt:lpstr>
      <vt:lpstr>Wingdings</vt:lpstr>
      <vt:lpstr>1_Палитра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SPIIRAS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отсутствует</dc:title>
  <dc:creator>Gor</dc:creator>
  <cp:lastModifiedBy>Вячеслав Копешкин</cp:lastModifiedBy>
  <cp:revision>795</cp:revision>
  <cp:lastPrinted>2002-06-14T06:50:34Z</cp:lastPrinted>
  <dcterms:created xsi:type="dcterms:W3CDTF">2000-07-05T10:59:49Z</dcterms:created>
  <dcterms:modified xsi:type="dcterms:W3CDTF">2026-01-16T12:45:18Z</dcterms:modified>
</cp:coreProperties>
</file>